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2" r:id="rId6"/>
    <p:sldId id="277" r:id="rId7"/>
    <p:sldId id="263" r:id="rId8"/>
    <p:sldId id="257" r:id="rId9"/>
    <p:sldId id="261" r:id="rId10"/>
    <p:sldId id="278" r:id="rId11"/>
    <p:sldId id="264" r:id="rId12"/>
    <p:sldId id="275" r:id="rId13"/>
    <p:sldId id="274" r:id="rId14"/>
    <p:sldId id="265" r:id="rId15"/>
    <p:sldId id="273" r:id="rId16"/>
    <p:sldId id="271" r:id="rId17"/>
    <p:sldId id="266" r:id="rId18"/>
    <p:sldId id="267" r:id="rId19"/>
    <p:sldId id="268" r:id="rId20"/>
    <p:sldId id="272" r:id="rId21"/>
    <p:sldId id="269" r:id="rId22"/>
    <p:sldId id="270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08D1-55CA-4355-8F3D-628499EFCDB1}" type="datetimeFigureOut">
              <a:rPr lang="en-GB" smtClean="0"/>
              <a:pPr/>
              <a:t>02/05/2016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49501-491A-48AE-9C82-7A9558C70E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6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D937C-097D-4996-A917-DBF9B1DC59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DF952-14C4-493E-8A11-7C81BF92E13A}" type="datetime1">
              <a:rPr lang="en-GB" smtClean="0"/>
              <a:pPr/>
              <a:t>02/05/2016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D937C-097D-4996-A917-DBF9B1DC59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B51CB1-1967-45B8-8B52-7FE3BC89A03F}" type="datetime1">
              <a:rPr lang="en-GB" smtClean="0"/>
              <a:pPr/>
              <a:t>02/05/2016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66800"/>
            <a:ext cx="19431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6769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D937C-097D-4996-A917-DBF9B1DC59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2A17-393A-4832-B0E6-19D810C37237}" type="datetime1">
              <a:rPr lang="en-GB" smtClean="0"/>
              <a:pPr/>
              <a:t>02/05/2016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D937C-097D-4996-A917-DBF9B1DC59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23F31-B5E1-43E2-854E-C8836E6FA129}" type="datetime1">
              <a:rPr lang="en-GB" smtClean="0"/>
              <a:pPr/>
              <a:t>02/05/2016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D937C-097D-4996-A917-DBF9B1DC59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B1BE57-6EA8-4616-8604-821EAB2549C9}" type="datetime1">
              <a:rPr lang="en-GB" smtClean="0"/>
              <a:pPr/>
              <a:t>02/05/2016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D937C-097D-4996-A917-DBF9B1DC59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0DCDF-61CC-4D3F-88A3-E5C81C233BF7}" type="datetime1">
              <a:rPr lang="en-GB" smtClean="0"/>
              <a:pPr/>
              <a:t>02/05/2016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D937C-097D-4996-A917-DBF9B1DC59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C9530-852A-473D-8EED-71F6059B8BE2}" type="datetime1">
              <a:rPr lang="en-GB" smtClean="0"/>
              <a:pPr/>
              <a:t>02/05/2016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D937C-097D-4996-A917-DBF9B1DC59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865C8-21DF-4276-B5A8-E1875FC5E95C}" type="datetime1">
              <a:rPr lang="en-GB" smtClean="0"/>
              <a:pPr/>
              <a:t>02/05/2016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D937C-097D-4996-A917-DBF9B1DC59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2C6FE-5705-43CF-80CB-18B511E005BA}" type="datetime1">
              <a:rPr lang="en-GB" smtClean="0"/>
              <a:pPr/>
              <a:t>02/05/2016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D937C-097D-4996-A917-DBF9B1DC59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0BA2FE-479C-4D63-A7D3-9497924AAFB0}" type="datetime1">
              <a:rPr lang="en-GB" smtClean="0"/>
              <a:pPr/>
              <a:t>02/05/2016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D937C-097D-4996-A917-DBF9B1DC59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E482C-00E1-4994-B39D-E721A50233AC}" type="datetime1">
              <a:rPr lang="en-GB" smtClean="0"/>
              <a:pPr/>
              <a:t>02/05/2016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1027" name="Picture 3" descr="purplin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85800"/>
            <a:ext cx="91440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stri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invertstri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0D937C-097D-4996-A917-DBF9B1DC59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fld id="{ACD8EE06-1EB4-47D3-88B5-1AC96E4F5525}" type="datetime1">
              <a:rPr lang="en-GB" smtClean="0"/>
              <a:pPr/>
              <a:t>02/05/2016</a:t>
            </a:fld>
            <a:endParaRPr lang="en-GB"/>
          </a:p>
        </p:txBody>
      </p:sp>
      <p:pic>
        <p:nvPicPr>
          <p:cNvPr id="1034" name="Picture 1" descr="richmondbanner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-22225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420A7F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420A7F"/>
          </a:solidFill>
          <a:latin typeface="Verdana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420A7F"/>
          </a:solidFill>
          <a:latin typeface="Verdana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420A7F"/>
          </a:solidFill>
          <a:latin typeface="Verdana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420A7F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990099"/>
          </a:solidFill>
          <a:latin typeface="Verdan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990099"/>
          </a:solidFill>
          <a:latin typeface="Verdan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990099"/>
          </a:solidFill>
          <a:latin typeface="Verdan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990099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420A7F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Conference Skills Workshop: Practical Matters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Jim Briggs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Travel advice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See http://www.port.ac.uk/special/overseastravel/travelplanningtips/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Check for public holidays, elections, big sporting events, etc. that may make travel more difficult than usual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If you are travelling to a country you have not been to before, do some research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Check the medical provision in-country before you go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If you wear glasses or contact lenses, pack an extra pair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If you take medication, take a copy of your prescription with you and the generic names for the drugs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Charge your mobile phone daily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You don't want the battery to run out in an emergency or when you are on a long journey in-country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Only once F30 is approved can you book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Normally use the University-approved travel agent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Some faculties have a credit card for online booking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Some conferences will invoice the University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Talk to your finance officer about the above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You will want the University to pay for as much as possible in advance to avoid large expenses on your own credit card or bank account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Do it as soon as possible to take advantage of cheap flights, early-bird discount, etc.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Don't forget to apply for your visa (if applicable)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If you look like exceeding the budget, talk to the budget holder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what to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Prepare your presentation well in advance</a:t>
            </a:r>
          </a:p>
          <a:p>
            <a:pPr lvl="1"/>
            <a:r>
              <a:rPr lang="en-GB" dirty="0" smtClean="0"/>
              <a:t>Rehearse it</a:t>
            </a:r>
          </a:p>
          <a:p>
            <a:pPr lvl="1"/>
            <a:r>
              <a:rPr lang="en-GB" dirty="0" smtClean="0"/>
              <a:t>Time it</a:t>
            </a:r>
          </a:p>
          <a:p>
            <a:pPr lvl="1"/>
            <a:r>
              <a:rPr lang="en-GB" dirty="0" smtClean="0"/>
              <a:t>Get feedback</a:t>
            </a:r>
          </a:p>
          <a:p>
            <a:r>
              <a:rPr lang="en-GB" dirty="0" smtClean="0"/>
              <a:t>Think about who the audience will be</a:t>
            </a:r>
          </a:p>
          <a:p>
            <a:pPr lvl="1"/>
            <a:r>
              <a:rPr lang="en-GB" dirty="0" smtClean="0"/>
              <a:t>Pitch it at the right level</a:t>
            </a:r>
          </a:p>
          <a:p>
            <a:r>
              <a:rPr lang="en-GB" dirty="0" smtClean="0"/>
              <a:t>Think about who else is likely to be at the conference who you would like to meet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Keeping in touch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Will your mobile phone work overseas?</a:t>
            </a:r>
          </a:p>
          <a:p>
            <a:pPr lvl="1"/>
            <a:r>
              <a:rPr lang="en-GB" dirty="0" smtClean="0"/>
              <a:t>if not, it may be possible to borrow a university one</a:t>
            </a:r>
          </a:p>
          <a:p>
            <a:r>
              <a:rPr lang="en-GB" dirty="0" smtClean="0"/>
              <a:t>Will you be able to get Internet access (e.g. Wi-Fi) at the hotel or conference?</a:t>
            </a:r>
          </a:p>
          <a:p>
            <a:r>
              <a:rPr lang="en-GB" dirty="0" smtClean="0"/>
              <a:t>Will you be able to check email while you are away?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Packing for business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Normal things you would pack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Clothes: what is the weather going to be like? what are you going to wear to speak? what are you going to wear at the conference dinner?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Toiletries and medication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Phrasebook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Mobile phone (and charger)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Things you might not take on holiday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Laptop (remember the power supply, adapter, cables)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Note-taking equipment (paper, pens, etc.)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Business cards (borrow from your supervisor if you don't have your own or use compliments slips)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Packing your PowerPoint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at least 3 of the following:</a:t>
            </a:r>
          </a:p>
          <a:p>
            <a:pPr lvl="1"/>
            <a:r>
              <a:rPr lang="en-GB" dirty="0" smtClean="0"/>
              <a:t>email it to the organisers in advance</a:t>
            </a:r>
          </a:p>
          <a:p>
            <a:pPr lvl="1"/>
            <a:r>
              <a:rPr lang="en-GB" dirty="0" smtClean="0"/>
              <a:t>take your own laptop</a:t>
            </a:r>
          </a:p>
          <a:p>
            <a:pPr lvl="1"/>
            <a:r>
              <a:rPr lang="en-GB" dirty="0" smtClean="0"/>
              <a:t>take a copy on a memory stick</a:t>
            </a:r>
          </a:p>
          <a:p>
            <a:pPr lvl="1"/>
            <a:r>
              <a:rPr lang="en-GB" dirty="0" smtClean="0"/>
              <a:t>email a copy to yourself</a:t>
            </a:r>
          </a:p>
          <a:p>
            <a:pPr lvl="1"/>
            <a:r>
              <a:rPr lang="en-GB" dirty="0" smtClean="0"/>
              <a:t>upload a copy to </a:t>
            </a:r>
            <a:r>
              <a:rPr lang="en-GB" dirty="0" smtClean="0"/>
              <a:t>the cloud or </a:t>
            </a:r>
            <a:r>
              <a:rPr lang="en-GB" dirty="0" smtClean="0"/>
              <a:t>file sharing service</a:t>
            </a:r>
          </a:p>
          <a:p>
            <a:pPr lvl="1"/>
            <a:r>
              <a:rPr lang="en-GB" dirty="0" smtClean="0"/>
              <a:t>take a paper copy</a:t>
            </a:r>
          </a:p>
          <a:p>
            <a:r>
              <a:rPr lang="en-GB" dirty="0" smtClean="0"/>
              <a:t>Use the University template (like this)</a:t>
            </a:r>
          </a:p>
          <a:p>
            <a:pPr lvl="1"/>
            <a:r>
              <a:rPr lang="en-GB" dirty="0" smtClean="0"/>
              <a:t>http://www.port.ac.uk/departments/services/marketingandcommunications/corporateidentity/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Before you go</a:t>
            </a:r>
            <a:endParaRPr lang="en-GB" sz="2800" dirty="0"/>
          </a:p>
        </p:txBody>
      </p:sp>
      <p:pic>
        <p:nvPicPr>
          <p:cNvPr id="8" name="Content Placeholder 7" descr="travel doc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91866" y="1772816"/>
            <a:ext cx="4208126" cy="4392488"/>
          </a:xfrm>
        </p:spPr>
      </p:pic>
      <p:sp>
        <p:nvSpPr>
          <p:cNvPr id="5" name="Tex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1800" dirty="0" smtClean="0"/>
              <a:t>Leave travel and contact details with your supervisor and/or departmental admin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1800" dirty="0" smtClean="0"/>
              <a:t>Take details of your trip with you (multiple copies)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1800" dirty="0" smtClean="0"/>
              <a:t>Email yourself a copy of this and your passport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1800" dirty="0" smtClean="0"/>
              <a:t>Print out key information about airports, trains, hotel, conference venue, host city, health problems, etc.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1800" dirty="0" smtClean="0"/>
              <a:t>Program key contact numbers into your phone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1800" dirty="0" smtClean="0"/>
              <a:t>Have a map showing your hotel and the conference venue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1800" dirty="0" smtClean="0"/>
              <a:t>What's your backup plan if you miss a flight or train?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Travelling there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sure you've got:</a:t>
            </a:r>
          </a:p>
          <a:p>
            <a:pPr lvl="1"/>
            <a:r>
              <a:rPr lang="en-GB" dirty="0" smtClean="0"/>
              <a:t>your passport </a:t>
            </a:r>
          </a:p>
          <a:p>
            <a:pPr lvl="1"/>
            <a:r>
              <a:rPr lang="en-GB" dirty="0" smtClean="0"/>
              <a:t>your tickets</a:t>
            </a:r>
          </a:p>
          <a:p>
            <a:pPr lvl="1"/>
            <a:r>
              <a:rPr lang="en-GB" dirty="0" smtClean="0"/>
              <a:t>your presentation</a:t>
            </a:r>
          </a:p>
          <a:p>
            <a:pPr lvl="1"/>
            <a:r>
              <a:rPr lang="en-GB" dirty="0" smtClean="0"/>
              <a:t>your credit card</a:t>
            </a:r>
          </a:p>
          <a:p>
            <a:r>
              <a:rPr lang="en-GB" dirty="0" smtClean="0"/>
              <a:t>Get to the airport early</a:t>
            </a:r>
          </a:p>
          <a:p>
            <a:r>
              <a:rPr lang="en-GB" dirty="0" smtClean="0"/>
              <a:t>3 Rs:</a:t>
            </a:r>
          </a:p>
          <a:p>
            <a:pPr lvl="1"/>
            <a:r>
              <a:rPr lang="en-GB" dirty="0" smtClean="0"/>
              <a:t>Read about your destination</a:t>
            </a:r>
          </a:p>
          <a:p>
            <a:pPr lvl="1"/>
            <a:r>
              <a:rPr lang="en-GB" dirty="0" smtClean="0"/>
              <a:t>Rehearse your presentation</a:t>
            </a:r>
          </a:p>
          <a:p>
            <a:pPr lvl="1"/>
            <a:r>
              <a:rPr lang="en-GB" dirty="0" smtClean="0"/>
              <a:t>Relax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Once there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GB" dirty="0" smtClean="0"/>
              <a:t>Tell someone back home you've arrived safely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but don't tell the world (e.g. Facebook, Twitter) your home is open for burglars!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Check the route and transport between hotel and venue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Check local weather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Where do you go to register, pick up your name badge, etc.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Is there a welcome reception?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Check you've still got your presentation with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participation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Check the conference schedule</a:t>
            </a:r>
          </a:p>
          <a:p>
            <a:pPr lvl="1"/>
            <a:r>
              <a:rPr lang="en-GB" dirty="0" smtClean="0"/>
              <a:t>Especially when you are to speak</a:t>
            </a:r>
          </a:p>
          <a:p>
            <a:r>
              <a:rPr lang="en-GB" dirty="0" smtClean="0"/>
              <a:t>Plan which of parallel sessions you will go to</a:t>
            </a:r>
          </a:p>
          <a:p>
            <a:r>
              <a:rPr lang="en-GB" dirty="0" smtClean="0"/>
              <a:t>Pay attention during the talks</a:t>
            </a:r>
          </a:p>
          <a:p>
            <a:pPr lvl="1"/>
            <a:r>
              <a:rPr lang="en-GB" dirty="0" smtClean="0"/>
              <a:t>Make notes</a:t>
            </a:r>
          </a:p>
          <a:p>
            <a:r>
              <a:rPr lang="en-GB" dirty="0" smtClean="0"/>
              <a:t>Talk to people during the breaks</a:t>
            </a:r>
          </a:p>
          <a:p>
            <a:pPr lvl="1"/>
            <a:r>
              <a:rPr lang="en-GB" dirty="0" smtClean="0"/>
              <a:t>Tell them about your work, your university</a:t>
            </a:r>
          </a:p>
          <a:p>
            <a:pPr lvl="1"/>
            <a:r>
              <a:rPr lang="en-GB" dirty="0" smtClean="0"/>
              <a:t>Discuss the other presentations</a:t>
            </a:r>
          </a:p>
          <a:p>
            <a:pPr lvl="1"/>
            <a:r>
              <a:rPr lang="en-GB" dirty="0" smtClean="0"/>
              <a:t>Make friends, contacts (some for life)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Getting permission to go</a:t>
            </a:r>
          </a:p>
          <a:p>
            <a:r>
              <a:rPr lang="en-GB" dirty="0" smtClean="0"/>
              <a:t>Booking</a:t>
            </a:r>
          </a:p>
          <a:p>
            <a:r>
              <a:rPr lang="en-GB" dirty="0" smtClean="0"/>
              <a:t>Travelling</a:t>
            </a:r>
          </a:p>
          <a:p>
            <a:r>
              <a:rPr lang="en-GB" dirty="0" smtClean="0"/>
              <a:t>Presenting</a:t>
            </a:r>
          </a:p>
          <a:p>
            <a:r>
              <a:rPr lang="en-GB" dirty="0" smtClean="0"/>
              <a:t>Networking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Presentations are easy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209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Speaking in public is an exercise in selling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Enjoy being nervous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Be prepared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Grab the audience's attention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Work the audience (keep them awake)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Don't just read your PowerPoint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Look good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Make eye contact and don't turn your back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Keep to time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Don't apologise for not being an expert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Smile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Try to make a speech like a conversation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Try a little humour (but not too much and take care of your audience)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Show enthusiasm for your work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Show your email address and/or website on your final slide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Take questions at the end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It's OK to say "don't know"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Follow up detailed questions after your session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Travelling home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Don't miss your plane! </a:t>
            </a:r>
          </a:p>
          <a:p>
            <a:pPr lvl="1"/>
            <a:r>
              <a:rPr lang="en-GB" dirty="0" smtClean="0"/>
              <a:t>Leave the conference early if necessary</a:t>
            </a:r>
          </a:p>
          <a:p>
            <a:r>
              <a:rPr lang="en-GB" dirty="0" smtClean="0"/>
              <a:t>Review your notes</a:t>
            </a:r>
          </a:p>
          <a:p>
            <a:r>
              <a:rPr lang="en-GB" dirty="0" smtClean="0"/>
              <a:t>Write up your trip report</a:t>
            </a:r>
          </a:p>
          <a:p>
            <a:r>
              <a:rPr lang="en-GB" dirty="0" smtClean="0"/>
              <a:t>Relax!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Once you get home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Tell everyone you're home safely</a:t>
            </a:r>
          </a:p>
          <a:p>
            <a:r>
              <a:rPr lang="en-GB" dirty="0" smtClean="0"/>
              <a:t>Report to supervisor, colleagues</a:t>
            </a:r>
          </a:p>
          <a:p>
            <a:pPr lvl="1"/>
            <a:r>
              <a:rPr lang="en-GB" dirty="0" smtClean="0"/>
              <a:t>Some departments ask you to give a seminar</a:t>
            </a:r>
          </a:p>
          <a:p>
            <a:r>
              <a:rPr lang="en-GB" dirty="0" smtClean="0"/>
              <a:t>Follow up contacts or people you missed meeting</a:t>
            </a:r>
          </a:p>
          <a:p>
            <a:r>
              <a:rPr lang="en-GB" dirty="0" smtClean="0"/>
              <a:t>Start planning your next trip!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Dr Jim Briggs</a:t>
            </a:r>
            <a:br>
              <a:rPr lang="en-GB" dirty="0" smtClean="0"/>
            </a:br>
            <a:r>
              <a:rPr lang="en-GB" dirty="0" smtClean="0"/>
              <a:t>Jim.Briggs@port.ac.uk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permission to go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Policy varies from department to department</a:t>
            </a:r>
          </a:p>
          <a:p>
            <a:r>
              <a:rPr lang="en-GB" dirty="0" smtClean="0"/>
              <a:t>Generally, you need:</a:t>
            </a:r>
          </a:p>
          <a:p>
            <a:pPr lvl="1"/>
            <a:r>
              <a:rPr lang="en-GB" dirty="0" smtClean="0"/>
              <a:t>permission from your supervisor</a:t>
            </a:r>
          </a:p>
          <a:p>
            <a:pPr lvl="2"/>
            <a:r>
              <a:rPr lang="en-GB" dirty="0" smtClean="0"/>
              <a:t>that the conference is appropriate</a:t>
            </a:r>
          </a:p>
          <a:p>
            <a:pPr lvl="2"/>
            <a:r>
              <a:rPr lang="en-GB" dirty="0" smtClean="0"/>
              <a:t>that your contribution is appropriate</a:t>
            </a:r>
          </a:p>
          <a:p>
            <a:pPr lvl="1"/>
            <a:r>
              <a:rPr lang="en-GB" dirty="0" smtClean="0"/>
              <a:t>permission from your head of department</a:t>
            </a:r>
          </a:p>
          <a:p>
            <a:pPr lvl="2"/>
            <a:r>
              <a:rPr lang="en-GB" dirty="0" smtClean="0"/>
              <a:t>for you to spend University money</a:t>
            </a:r>
          </a:p>
          <a:p>
            <a:pPr lvl="2"/>
            <a:r>
              <a:rPr lang="en-GB" dirty="0" smtClean="0"/>
              <a:t>for you to travel abroad (if the conference is outside UK)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Paperwork: expenditure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Approval of expenditure</a:t>
            </a:r>
          </a:p>
          <a:p>
            <a:pPr lvl="1"/>
            <a:r>
              <a:rPr lang="en-GB" dirty="0" smtClean="0"/>
              <a:t>Form F30 (F1 for staff)</a:t>
            </a:r>
          </a:p>
          <a:p>
            <a:pPr lvl="1"/>
            <a:r>
              <a:rPr lang="en-GB" dirty="0" smtClean="0"/>
              <a:t>Available from your department/faculty's finance officer</a:t>
            </a:r>
          </a:p>
          <a:p>
            <a:pPr lvl="1"/>
            <a:r>
              <a:rPr lang="en-GB" dirty="0" smtClean="0"/>
              <a:t>Research your costs</a:t>
            </a:r>
          </a:p>
          <a:p>
            <a:pPr lvl="1"/>
            <a:r>
              <a:rPr lang="en-GB" dirty="0" smtClean="0"/>
              <a:t>Complete the form: estimate expenditure</a:t>
            </a:r>
          </a:p>
          <a:p>
            <a:pPr lvl="1"/>
            <a:r>
              <a:rPr lang="en-GB" dirty="0" smtClean="0"/>
              <a:t>Pass it on for authorisation</a:t>
            </a:r>
          </a:p>
          <a:p>
            <a:pPr lvl="1"/>
            <a:r>
              <a:rPr lang="en-GB" dirty="0" smtClean="0"/>
              <a:t>Do it as soon as possible to take advantage of cheap flights, early-bird discount, etc.</a:t>
            </a:r>
          </a:p>
          <a:p>
            <a:pPr lvl="1"/>
            <a:r>
              <a:rPr lang="en-GB" dirty="0" smtClean="0"/>
              <a:t>Allow time to get visa (if applicable)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Before you fill in the F30, you need to research your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968080"/>
          </a:xfrm>
        </p:spPr>
        <p:txBody>
          <a:bodyPr numCol="2">
            <a:normAutofit fontScale="70000" lnSpcReduction="20000"/>
          </a:bodyPr>
          <a:lstStyle/>
          <a:p>
            <a:pPr marL="400050">
              <a:lnSpc>
                <a:spcPct val="120000"/>
              </a:lnSpc>
            </a:pPr>
            <a:r>
              <a:rPr lang="en-GB" dirty="0" smtClean="0"/>
              <a:t>Expenses people usually remember</a:t>
            </a:r>
          </a:p>
          <a:p>
            <a:pPr marL="800100" lvl="1">
              <a:lnSpc>
                <a:spcPct val="120000"/>
              </a:lnSpc>
            </a:pPr>
            <a:r>
              <a:rPr lang="en-GB" dirty="0" smtClean="0"/>
              <a:t>Main travel costs (e.g. flight / train tickets)</a:t>
            </a:r>
          </a:p>
          <a:p>
            <a:pPr marL="800100" lvl="1">
              <a:lnSpc>
                <a:spcPct val="120000"/>
              </a:lnSpc>
            </a:pPr>
            <a:r>
              <a:rPr lang="en-GB" dirty="0" smtClean="0"/>
              <a:t>Conference registration fees</a:t>
            </a:r>
          </a:p>
          <a:p>
            <a:pPr marL="800100" lvl="1">
              <a:lnSpc>
                <a:spcPct val="120000"/>
              </a:lnSpc>
            </a:pPr>
            <a:r>
              <a:rPr lang="en-GB" dirty="0"/>
              <a:t>A</a:t>
            </a:r>
            <a:r>
              <a:rPr lang="en-GB" dirty="0" smtClean="0"/>
              <a:t>ccommodation costs (unless included in conference fee)</a:t>
            </a:r>
          </a:p>
          <a:p>
            <a:pPr marL="400050">
              <a:lnSpc>
                <a:spcPct val="120000"/>
              </a:lnSpc>
            </a:pPr>
            <a:r>
              <a:rPr lang="en-GB" dirty="0" smtClean="0"/>
              <a:t>Expenses people often forget</a:t>
            </a:r>
          </a:p>
          <a:p>
            <a:pPr marL="800100" lvl="1">
              <a:lnSpc>
                <a:spcPct val="120000"/>
              </a:lnSpc>
            </a:pPr>
            <a:r>
              <a:rPr lang="en-GB" dirty="0" smtClean="0"/>
              <a:t>Cost of getting from Portsmouth to airport (e.g. train, bus)</a:t>
            </a:r>
          </a:p>
          <a:p>
            <a:pPr marL="800100" lvl="1">
              <a:lnSpc>
                <a:spcPct val="120000"/>
              </a:lnSpc>
            </a:pPr>
            <a:r>
              <a:rPr lang="en-GB" dirty="0" smtClean="0"/>
              <a:t>Cost of getting from destination airport to conference venue (e.g. train, bus, taxi)</a:t>
            </a:r>
          </a:p>
          <a:p>
            <a:pPr marL="800100" lvl="1">
              <a:lnSpc>
                <a:spcPct val="120000"/>
              </a:lnSpc>
            </a:pPr>
            <a:r>
              <a:rPr lang="en-GB" dirty="0" smtClean="0"/>
              <a:t>Cost of travel between hotel and conference venue</a:t>
            </a:r>
          </a:p>
          <a:p>
            <a:pPr marL="800100" lvl="1">
              <a:lnSpc>
                <a:spcPct val="120000"/>
              </a:lnSpc>
            </a:pPr>
            <a:r>
              <a:rPr lang="en-GB" dirty="0"/>
              <a:t>C</a:t>
            </a:r>
            <a:r>
              <a:rPr lang="en-GB" dirty="0" smtClean="0"/>
              <a:t>ost of your meals each day you are away</a:t>
            </a:r>
          </a:p>
          <a:p>
            <a:pPr marL="800100" lvl="1">
              <a:lnSpc>
                <a:spcPct val="120000"/>
              </a:lnSpc>
            </a:pPr>
            <a:r>
              <a:rPr lang="en-GB" dirty="0" smtClean="0"/>
              <a:t>Currency conversion costs</a:t>
            </a:r>
          </a:p>
          <a:p>
            <a:pPr marL="800100" lvl="1">
              <a:lnSpc>
                <a:spcPct val="120000"/>
              </a:lnSpc>
            </a:pPr>
            <a:r>
              <a:rPr lang="en-GB" dirty="0" smtClean="0"/>
              <a:t>Cost of applying for a visa (if applicable) </a:t>
            </a:r>
          </a:p>
          <a:p>
            <a:pPr marL="1200150" lvl="2">
              <a:lnSpc>
                <a:spcPct val="120000"/>
              </a:lnSpc>
            </a:pPr>
            <a:r>
              <a:rPr lang="en-GB" dirty="0" smtClean="0"/>
              <a:t>including travel (e.g. to London) if need to apply in person</a:t>
            </a:r>
          </a:p>
          <a:p>
            <a:pPr marL="800100" lvl="1">
              <a:lnSpc>
                <a:spcPct val="120000"/>
              </a:lnSpc>
            </a:pPr>
            <a:r>
              <a:rPr lang="en-GB" dirty="0" smtClean="0"/>
              <a:t>Producing your poster (if applicable)</a:t>
            </a:r>
          </a:p>
          <a:p>
            <a:pPr marL="800100" lvl="1">
              <a:lnSpc>
                <a:spcPct val="120000"/>
              </a:lnSpc>
            </a:pPr>
            <a:r>
              <a:rPr lang="en-GB" dirty="0" smtClean="0"/>
              <a:t>Any other likely expenses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Calculating your expenses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 for cheapest reasonable but nobody expects you to walk there or sleep on the floor! </a:t>
            </a:r>
          </a:p>
          <a:p>
            <a:r>
              <a:rPr lang="en-GB" dirty="0" smtClean="0"/>
              <a:t>The conference social event(s) is usually regarded as a reasonable expense: you need to network</a:t>
            </a:r>
          </a:p>
          <a:p>
            <a:r>
              <a:rPr lang="en-GB" dirty="0" smtClean="0"/>
              <a:t>You need to stick to your budget</a:t>
            </a:r>
          </a:p>
          <a:p>
            <a:r>
              <a:rPr lang="en-GB" dirty="0" smtClean="0"/>
              <a:t>Round your figures up in case things work out a bit dearer than expected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for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Your favourite travel agent web site:</a:t>
            </a:r>
          </a:p>
          <a:p>
            <a:pPr lvl="1"/>
            <a:r>
              <a:rPr lang="en-GB" dirty="0" smtClean="0"/>
              <a:t>www.travelsupermarket.com</a:t>
            </a:r>
            <a:r>
              <a:rPr lang="en-GB" dirty="0" smtClean="0"/>
              <a:t>/</a:t>
            </a:r>
          </a:p>
          <a:p>
            <a:pPr lvl="1"/>
            <a:r>
              <a:rPr lang="en-GB" dirty="0" smtClean="0"/>
              <a:t>www.lastminute.com/</a:t>
            </a:r>
          </a:p>
          <a:p>
            <a:pPr lvl="1"/>
            <a:r>
              <a:rPr lang="en-GB" dirty="0" smtClean="0"/>
              <a:t>www.google.co.uk/flights</a:t>
            </a:r>
            <a:r>
              <a:rPr lang="en-GB" dirty="0"/>
              <a:t>/</a:t>
            </a:r>
            <a:endParaRPr lang="en-GB" dirty="0" smtClean="0"/>
          </a:p>
          <a:p>
            <a:pPr lvl="1"/>
            <a:r>
              <a:rPr lang="en-GB" dirty="0" smtClean="0"/>
              <a:t>www.skyscanner.net</a:t>
            </a:r>
            <a:r>
              <a:rPr lang="en-GB" dirty="0" smtClean="0"/>
              <a:t>/</a:t>
            </a:r>
          </a:p>
          <a:p>
            <a:r>
              <a:rPr lang="en-GB" dirty="0" smtClean="0"/>
              <a:t>Note: 'Budget airlines' can be a false economy – extras (luggage, meals, etc.) add to the cost</a:t>
            </a:r>
          </a:p>
          <a:p>
            <a:r>
              <a:rPr lang="en-GB" dirty="0" smtClean="0"/>
              <a:t>Local guides to your destination</a:t>
            </a:r>
          </a:p>
          <a:p>
            <a:r>
              <a:rPr lang="en-GB" dirty="0" smtClean="0"/>
              <a:t>The conference website</a:t>
            </a:r>
          </a:p>
          <a:p>
            <a:pPr lvl="1"/>
            <a:r>
              <a:rPr lang="en-GB" dirty="0" smtClean="0"/>
              <a:t>Will often recommend local hotels and transport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Filling in an F30</a:t>
            </a:r>
            <a:endParaRPr lang="en-GB" sz="2800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71600" y="1634568"/>
            <a:ext cx="3456384" cy="488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1800" dirty="0" smtClean="0"/>
              <a:t>Name, department – should be easy!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1800" dirty="0" smtClean="0"/>
              <a:t>Purpose of visit: "Attend/Present at X conference in Y place" – remember to identify your destination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1800" dirty="0" smtClean="0"/>
              <a:t>Date of visit – remember to include your travel dates, not just the dates of the conference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1800" dirty="0" smtClean="0"/>
              <a:t>Estimated expenditure – remember to include everything!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1800" dirty="0" smtClean="0"/>
              <a:t>Tick the boxes if payments are to be made in advance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GB" sz="1800" dirty="0" smtClean="0"/>
              <a:t>Note the number in red at the top-right (38374 here)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Paperwork: travel overseas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 smtClean="0"/>
              <a:t>Travel overseas 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Online form:</a:t>
            </a:r>
          </a:p>
          <a:p>
            <a:pPr lvl="2">
              <a:lnSpc>
                <a:spcPct val="110000"/>
              </a:lnSpc>
            </a:pPr>
            <a:r>
              <a:rPr lang="en-GB" dirty="0" smtClean="0"/>
              <a:t>http://www.port.ac.uk/special/overseastravel/</a:t>
            </a:r>
          </a:p>
          <a:p>
            <a:pPr lvl="2">
              <a:lnSpc>
                <a:spcPct val="110000"/>
              </a:lnSpc>
            </a:pPr>
            <a:r>
              <a:rPr lang="en-GB" dirty="0" smtClean="0"/>
              <a:t>Fill it in, including your F30 number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You will be covered by the University's travel insurance policy</a:t>
            </a:r>
          </a:p>
          <a:p>
            <a:pPr lvl="2">
              <a:lnSpc>
                <a:spcPct val="110000"/>
              </a:lnSpc>
            </a:pPr>
            <a:r>
              <a:rPr lang="en-GB" dirty="0" smtClean="0"/>
              <a:t>Download card with emergency phone numbers on it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Read Occupational Health advice</a:t>
            </a:r>
          </a:p>
          <a:p>
            <a:pPr lvl="2">
              <a:lnSpc>
                <a:spcPct val="110000"/>
              </a:lnSpc>
            </a:pPr>
            <a:r>
              <a:rPr lang="en-GB" dirty="0" smtClean="0"/>
              <a:t>Vaccinations</a:t>
            </a:r>
          </a:p>
          <a:p>
            <a:pPr lvl="2">
              <a:lnSpc>
                <a:spcPct val="110000"/>
              </a:lnSpc>
            </a:pPr>
            <a:r>
              <a:rPr lang="en-GB" dirty="0" smtClean="0"/>
              <a:t>First aid kits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Complete a risk assessment</a:t>
            </a:r>
          </a:p>
          <a:p>
            <a:pPr lvl="2">
              <a:lnSpc>
                <a:spcPct val="110000"/>
              </a:lnSpc>
            </a:pPr>
            <a:r>
              <a:rPr lang="en-GB" dirty="0" smtClean="0"/>
              <a:t>Check travel advisories</a:t>
            </a:r>
          </a:p>
          <a:p>
            <a:pPr lvl="2">
              <a:lnSpc>
                <a:spcPct val="110000"/>
              </a:lnSpc>
            </a:pPr>
            <a:r>
              <a:rPr lang="en-GB" dirty="0" smtClean="0"/>
              <a:t>International Office may advise you if any risks are reported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937C-097D-4996-A917-DBF9B1DC591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prospectus">
  <a:themeElements>
    <a:clrScheme name="new prospectu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w prospectus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w prospectu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prospectu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rospectu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rospectu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rospect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rospect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prospect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UoP 2012</Template>
  <TotalTime>531</TotalTime>
  <Words>1377</Words>
  <Application>Microsoft Office PowerPoint</Application>
  <PresentationFormat>On-screen Show (4:3)</PresentationFormat>
  <Paragraphs>221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ＭＳ Ｐゴシック</vt:lpstr>
      <vt:lpstr>Calibri</vt:lpstr>
      <vt:lpstr>Times New Roman</vt:lpstr>
      <vt:lpstr>Verdana</vt:lpstr>
      <vt:lpstr>new prospectus</vt:lpstr>
      <vt:lpstr>Conference Skills Workshop: Practical Matters</vt:lpstr>
      <vt:lpstr>Contents</vt:lpstr>
      <vt:lpstr>Getting permission to go</vt:lpstr>
      <vt:lpstr>Paperwork: expenditure</vt:lpstr>
      <vt:lpstr>Before you fill in the F30, you need to research your costs</vt:lpstr>
      <vt:lpstr>Calculating your expenses</vt:lpstr>
      <vt:lpstr>Sources for research</vt:lpstr>
      <vt:lpstr>Filling in an F30</vt:lpstr>
      <vt:lpstr>Paperwork: travel overseas</vt:lpstr>
      <vt:lpstr>Travel advice</vt:lpstr>
      <vt:lpstr>Booking</vt:lpstr>
      <vt:lpstr>Planning what to do</vt:lpstr>
      <vt:lpstr>Keeping in touch</vt:lpstr>
      <vt:lpstr>Packing for business</vt:lpstr>
      <vt:lpstr>Packing your PowerPoint</vt:lpstr>
      <vt:lpstr>Before you go</vt:lpstr>
      <vt:lpstr>Travelling there</vt:lpstr>
      <vt:lpstr>Once there</vt:lpstr>
      <vt:lpstr>Active participation</vt:lpstr>
      <vt:lpstr>Presentations are easy</vt:lpstr>
      <vt:lpstr>Travelling home</vt:lpstr>
      <vt:lpstr>Once you get home</vt:lpstr>
      <vt:lpstr>Questions?</vt:lpstr>
    </vt:vector>
  </TitlesOfParts>
  <Company>University of Portsmouth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Skills Workshop: Practical Matters</dc:title>
  <dc:creator>Jim Briggs</dc:creator>
  <cp:lastModifiedBy>Jim Briggs</cp:lastModifiedBy>
  <cp:revision>15</cp:revision>
  <dcterms:created xsi:type="dcterms:W3CDTF">2012-05-03T15:11:01Z</dcterms:created>
  <dcterms:modified xsi:type="dcterms:W3CDTF">2016-05-02T20:38:37Z</dcterms:modified>
</cp:coreProperties>
</file>